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1" roundtripDataSignature="AMtx7mjGybUZt69dzv3IlV/NeFomkEaJ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>
      <p:cViewPr varScale="1">
        <p:scale>
          <a:sx n="120" d="100"/>
          <a:sy n="120" d="100"/>
        </p:scale>
        <p:origin x="25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4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>
            <a:spLocks noGrp="1"/>
          </p:cNvSpPr>
          <p:nvPr>
            <p:ph type="ctrTitle"/>
          </p:nvPr>
        </p:nvSpPr>
        <p:spPr>
          <a:xfrm>
            <a:off x="221846" y="1493995"/>
            <a:ext cx="11274639" cy="859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C020"/>
              </a:buClr>
              <a:buSzPts val="4800"/>
              <a:buFont typeface="Calibri"/>
              <a:buNone/>
            </a:pPr>
            <a:r>
              <a:rPr lang="el-GR" sz="4100" b="1">
                <a:solidFill>
                  <a:srgbClr val="94C020"/>
                </a:solidFill>
              </a:rPr>
              <a:t>euRopean bioEconomy aLliancE in Farming</a:t>
            </a:r>
            <a:endParaRPr sz="5300"/>
          </a:p>
        </p:txBody>
      </p:sp>
      <p:sp>
        <p:nvSpPr>
          <p:cNvPr id="89" name="Google Shape;89;p2"/>
          <p:cNvSpPr txBox="1">
            <a:spLocks noGrp="1"/>
          </p:cNvSpPr>
          <p:nvPr>
            <p:ph type="subTitle" idx="1"/>
          </p:nvPr>
        </p:nvSpPr>
        <p:spPr>
          <a:xfrm>
            <a:off x="501445" y="2631587"/>
            <a:ext cx="10995039" cy="372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457200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</a:pPr>
            <a:r>
              <a:rPr lang="el-GR" sz="2800">
                <a:solidFill>
                  <a:srgbClr val="595959"/>
                </a:solidFill>
              </a:rPr>
              <a:t>Το RELIEF θα ενισχύσει τη δυναμική των εκπαιδευτικών μοντέλων της Ανώτατης Εκπαίδευσης (ΑΕΙ) και της Επαγγελματικής Εκπαίδευσης και Κατάρτισης (ΕΕΚ) για την παροχή </a:t>
            </a:r>
            <a:r>
              <a:rPr lang="el-GR" sz="2800" b="1">
                <a:solidFill>
                  <a:srgbClr val="595959"/>
                </a:solidFill>
              </a:rPr>
              <a:t>νέων εκπαιδευτικών προσεγγίσεων</a:t>
            </a:r>
            <a:r>
              <a:rPr lang="el-GR" sz="2800">
                <a:solidFill>
                  <a:srgbClr val="595959"/>
                </a:solidFill>
              </a:rPr>
              <a:t>, </a:t>
            </a:r>
            <a:r>
              <a:rPr lang="el-GR" sz="2800" b="1">
                <a:solidFill>
                  <a:srgbClr val="595959"/>
                </a:solidFill>
              </a:rPr>
              <a:t>καινοτόμου μαθησιακού υλικού και πρακτικών κατάρτισης στον τομέα της βιοοικονομίας</a:t>
            </a:r>
            <a:r>
              <a:rPr lang="el-GR" sz="2800">
                <a:solidFill>
                  <a:srgbClr val="595959"/>
                </a:solidFill>
              </a:rPr>
              <a:t>, ώστε να ανοίξουν νέες ευκαιρίες μάθησης για την ενσωμάτωση των αρχών και πρακτικών της βιοοικονομίας στη γεωργία.</a:t>
            </a:r>
            <a:endParaRPr/>
          </a:p>
          <a:p>
            <a:pPr marL="457200" lvl="0" indent="-319405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>
              <a:solidFill>
                <a:srgbClr val="595959"/>
              </a:solidFill>
            </a:endParaRPr>
          </a:p>
          <a:p>
            <a:pPr marL="457200" lvl="0" indent="-4572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</a:pPr>
            <a:r>
              <a:rPr lang="el-GR" sz="2800">
                <a:solidFill>
                  <a:srgbClr val="595959"/>
                </a:solidFill>
              </a:rPr>
              <a:t>Το RELIEF </a:t>
            </a:r>
            <a:r>
              <a:rPr lang="el-GR" sz="2800" b="1">
                <a:solidFill>
                  <a:srgbClr val="595959"/>
                </a:solidFill>
              </a:rPr>
              <a:t>θα εκπαιδεύσει μια νέα γενιά φοιτητών και επαγγελματιών </a:t>
            </a:r>
            <a:r>
              <a:rPr lang="el-GR" sz="2800">
                <a:solidFill>
                  <a:srgbClr val="595959"/>
                </a:solidFill>
              </a:rPr>
              <a:t>με δεξιότητες (συμπεριλαμβανομένων τεχνικών, οικονομικών και ρυθμιστικών γνώσεων) που απαιτούνται από την τρέχουσα και τη μελλοντική </a:t>
            </a:r>
            <a:r>
              <a:rPr lang="el-GR" sz="2800" b="1">
                <a:solidFill>
                  <a:srgbClr val="595959"/>
                </a:solidFill>
              </a:rPr>
              <a:t>Ευρωπαϊκή βιώσιμη βιοοικονομία</a:t>
            </a:r>
            <a:r>
              <a:rPr lang="el-GR" sz="2800">
                <a:solidFill>
                  <a:srgbClr val="595959"/>
                </a:solidFill>
              </a:rPr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/>
          <p:cNvSpPr txBox="1"/>
          <p:nvPr/>
        </p:nvSpPr>
        <p:spPr>
          <a:xfrm>
            <a:off x="0" y="3337560"/>
            <a:ext cx="20727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l-GR" sz="3000" b="1">
                <a:solidFill>
                  <a:srgbClr val="94C020"/>
                </a:solidFill>
                <a:latin typeface="Calibri"/>
                <a:ea typeface="Calibri"/>
                <a:cs typeface="Calibri"/>
                <a:sym typeface="Calibri"/>
              </a:rPr>
              <a:t>Εργασίες </a:t>
            </a:r>
            <a:endParaRPr sz="3000" b="1">
              <a:solidFill>
                <a:srgbClr val="94C0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l-GR" sz="3000" b="1">
                <a:solidFill>
                  <a:srgbClr val="94C020"/>
                </a:solidFill>
                <a:latin typeface="Calibri"/>
                <a:ea typeface="Calibri"/>
                <a:cs typeface="Calibri"/>
                <a:sym typeface="Calibri"/>
              </a:rPr>
              <a:t>σχεδίου RELIEF</a:t>
            </a:r>
            <a:endParaRPr sz="30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853332" y="4888149"/>
            <a:ext cx="3175000" cy="23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B1BE6D0A-2446-812D-1F3F-B456D4983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1330" y="1460577"/>
            <a:ext cx="10239154" cy="54493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/>
        </p:nvSpPr>
        <p:spPr>
          <a:xfrm>
            <a:off x="546780" y="1747595"/>
            <a:ext cx="10931400" cy="3831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l-GR" sz="3000" b="1" dirty="0">
                <a:solidFill>
                  <a:srgbClr val="94C020"/>
                </a:solidFill>
                <a:latin typeface="Calibri"/>
                <a:ea typeface="Calibri"/>
                <a:cs typeface="Calibri"/>
                <a:sym typeface="Calibri"/>
              </a:rPr>
              <a:t>Αναμενόμενα αποτελέσματα και αντίκτυπος</a:t>
            </a:r>
            <a:endParaRPr sz="2200" b="1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58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800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</a:pPr>
            <a:r>
              <a:rPr lang="el-GR" sz="16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Σχεδιασμός εκπαιδευτικής προσέγγισης με αφετηρία τις </a:t>
            </a:r>
            <a:r>
              <a:rPr lang="el-GR" sz="1600" b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δεξιότητες που απαιτούνται για τη διευκόλυνση της μετάβασης του αγροτικού τομέα στη </a:t>
            </a:r>
            <a:r>
              <a:rPr lang="el-GR" sz="1600" b="1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βιοοικονομία</a:t>
            </a:r>
            <a:r>
              <a:rPr lang="el-GR" sz="1600" b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 sz="16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</a:pPr>
            <a:r>
              <a:rPr lang="el-GR" sz="1600" b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Ενίσχυση γνώσεων, δεξιοτήτων και ικανοτήτων των φοιτητών τριτοβάθμιας εκπαίδευσης, των γεωπόνων, των συμβούλων αγροτών </a:t>
            </a:r>
            <a:r>
              <a:rPr lang="el-GR" sz="16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σε σχέση με την </a:t>
            </a:r>
            <a:r>
              <a:rPr lang="el-GR" sz="1600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βιοοικονομία</a:t>
            </a:r>
            <a:r>
              <a:rPr lang="el-GR" sz="16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και προετοιμασία τους για να υποστηρίξουν τους αγρότες στη διαδικασία μετάβασης,</a:t>
            </a:r>
            <a:endParaRPr sz="16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</a:pPr>
            <a:r>
              <a:rPr lang="el-GR" sz="1600" b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ανάπτυξη μιας καινοτόμου και διεπιστημονικής προσέγγισης για τη διδασκαλία </a:t>
            </a:r>
            <a:r>
              <a:rPr lang="el-GR" sz="16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της ενσωμάτωσης των αρχών και πρακτικών της </a:t>
            </a:r>
            <a:r>
              <a:rPr lang="el-GR" sz="1600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βιοοικονομίας</a:t>
            </a:r>
            <a:r>
              <a:rPr lang="el-GR" sz="16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στη γεωργία,</a:t>
            </a:r>
            <a:endParaRPr sz="16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</a:pPr>
            <a:r>
              <a:rPr lang="el-GR" sz="16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Προώθηση της συνεργασίας και της </a:t>
            </a:r>
            <a:r>
              <a:rPr lang="el-GR" sz="1600" b="1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συνδημιουργία</a:t>
            </a:r>
            <a:r>
              <a:rPr lang="el-GR" sz="1600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ς</a:t>
            </a:r>
            <a:r>
              <a:rPr lang="el-GR" sz="16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l-GR" sz="1600" b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γνώσεων μεταξύ των ΑΕΙ και της Επαγγελματικής Εκπαίδευσης και Κατάρτισης (ΕΕΚ)</a:t>
            </a:r>
            <a:r>
              <a:rPr lang="el-GR" sz="16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l-GR" sz="1600" b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της έρευνας και του επιχειρηματικού τομέα της γεωργίας</a:t>
            </a:r>
            <a:r>
              <a:rPr lang="el-GR" sz="16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, προκειμένου να συμβάλει στην καινοτομία στη </a:t>
            </a:r>
            <a:r>
              <a:rPr lang="el-GR" sz="1600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μοντελοποίηση</a:t>
            </a:r>
            <a:r>
              <a:rPr lang="el-GR" sz="16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επιχειρήσεων με βάση τη </a:t>
            </a:r>
            <a:r>
              <a:rPr lang="el-GR" sz="1600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βιοοικονομία</a:t>
            </a:r>
            <a:r>
              <a:rPr lang="el-GR" sz="16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και στην εκπαίδευση και κατάρτιση,</a:t>
            </a:r>
            <a:endParaRPr sz="1600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</a:pPr>
            <a:r>
              <a:rPr lang="el-GR" sz="1600" b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Ενδυνάμωση πολλαπλών ενδιαφερόμενων μερών  στον αγροτικό τομέα, φορέων χάραξης πολιτικής, τοπικών αρχών </a:t>
            </a:r>
            <a:r>
              <a:rPr lang="el-GR" sz="16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ανά την Ευρώπη ώστε να αξιοποιήσουν σύγχρονους και υψηλής ποιότητας μαθησιακούς πόρους διαθέσιμους μέσω ενός αποθετηρίου ηλεκτρονικής μάθησης, για την ανάπτυξη και τη διάδοση της γνώσης στη </a:t>
            </a:r>
            <a:r>
              <a:rPr lang="el-GR" sz="1600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βιοοικονομία</a:t>
            </a:r>
            <a:r>
              <a:rPr lang="el-GR" sz="16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1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269</Words>
  <Application>Microsoft Macintosh PowerPoint</Application>
  <PresentationFormat>Widescreen</PresentationFormat>
  <Paragraphs>13</Paragraphs>
  <Slides>5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8" baseType="lpstr">
      <vt:lpstr>Arial</vt:lpstr>
      <vt:lpstr>Calibri</vt:lpstr>
      <vt:lpstr>Tema1</vt:lpstr>
      <vt:lpstr>Presentazione standard di PowerPoint</vt:lpstr>
      <vt:lpstr>euRopean bioEconomy aLliancE in Farming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</cp:revision>
  <dcterms:created xsi:type="dcterms:W3CDTF">2022-08-02T09:54:50Z</dcterms:created>
  <dcterms:modified xsi:type="dcterms:W3CDTF">2022-11-03T11:22:13Z</dcterms:modified>
</cp:coreProperties>
</file>